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7" r:id="rId2"/>
    <p:sldId id="273" r:id="rId3"/>
    <p:sldId id="274" r:id="rId4"/>
    <p:sldId id="275" r:id="rId5"/>
    <p:sldId id="276" r:id="rId6"/>
    <p:sldId id="277" r:id="rId7"/>
    <p:sldId id="278" r:id="rId8"/>
    <p:sldId id="266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4660" autoAdjust="0"/>
  </p:normalViewPr>
  <p:slideViewPr>
    <p:cSldViewPr>
      <p:cViewPr>
        <p:scale>
          <a:sx n="90" d="100"/>
          <a:sy n="90" d="100"/>
        </p:scale>
        <p:origin x="-2244" y="-9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E0F5D-646A-49A9-94DA-158EB3AC658E}" type="datetimeFigureOut">
              <a:rPr lang="pt-BR" smtClean="0"/>
              <a:t>27/09/2016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93862-99FA-4B81-81FF-7AAB542CA4F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0703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3406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3406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4176-EF9E-401E-B8F5-A3D4F22B416E}" type="datetimeFigureOut">
              <a:rPr lang="pt-BR" smtClean="0"/>
              <a:t>27/09/2016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40D7-1A52-4C72-B477-763A500AB86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6870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4176-EF9E-401E-B8F5-A3D4F22B416E}" type="datetimeFigureOut">
              <a:rPr lang="pt-BR" smtClean="0"/>
              <a:t>27/09/2016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40D7-1A52-4C72-B477-763A500AB86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5754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4176-EF9E-401E-B8F5-A3D4F22B416E}" type="datetimeFigureOut">
              <a:rPr lang="pt-BR" smtClean="0"/>
              <a:t>27/09/2016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40D7-1A52-4C72-B477-763A500AB86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1408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4176-EF9E-401E-B8F5-A3D4F22B416E}" type="datetimeFigureOut">
              <a:rPr lang="pt-BR" smtClean="0"/>
              <a:t>27/09/2016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40D7-1A52-4C72-B477-763A500AB86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9548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4176-EF9E-401E-B8F5-A3D4F22B416E}" type="datetimeFigureOut">
              <a:rPr lang="pt-BR" smtClean="0"/>
              <a:t>27/09/2016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40D7-1A52-4C72-B477-763A500AB86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0454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4176-EF9E-401E-B8F5-A3D4F22B416E}" type="datetimeFigureOut">
              <a:rPr lang="pt-BR" smtClean="0"/>
              <a:t>27/09/2016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40D7-1A52-4C72-B477-763A500AB86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3993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4176-EF9E-401E-B8F5-A3D4F22B416E}" type="datetimeFigureOut">
              <a:rPr lang="pt-BR" smtClean="0"/>
              <a:t>27/09/2016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40D7-1A52-4C72-B477-763A500AB86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905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4176-EF9E-401E-B8F5-A3D4F22B416E}" type="datetimeFigureOut">
              <a:rPr lang="pt-BR" smtClean="0"/>
              <a:t>27/09/2016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40D7-1A52-4C72-B477-763A500AB86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8379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4176-EF9E-401E-B8F5-A3D4F22B416E}" type="datetimeFigureOut">
              <a:rPr lang="pt-BR" smtClean="0"/>
              <a:t>27/09/2016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40D7-1A52-4C72-B477-763A500AB86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02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4176-EF9E-401E-B8F5-A3D4F22B416E}" type="datetimeFigureOut">
              <a:rPr lang="pt-BR" smtClean="0"/>
              <a:t>27/09/2016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40D7-1A52-4C72-B477-763A500AB86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5488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4176-EF9E-401E-B8F5-A3D4F22B416E}" type="datetimeFigureOut">
              <a:rPr lang="pt-BR" smtClean="0"/>
              <a:t>27/09/2016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40D7-1A52-4C72-B477-763A500AB86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4240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94176-EF9E-401E-B8F5-A3D4F22B416E}" type="datetimeFigureOut">
              <a:rPr lang="pt-BR" smtClean="0"/>
              <a:t>27/09/2016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140D7-1A52-4C72-B477-763A500AB86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421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2592287"/>
          </a:xfrm>
        </p:spPr>
        <p:txBody>
          <a:bodyPr>
            <a:normAutofit fontScale="90000"/>
          </a:bodyPr>
          <a:lstStyle/>
          <a:p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SECRETARIA MUNICIPAL DE SAÚDE</a:t>
            </a:r>
            <a:r>
              <a:rPr lang="pt-BR" sz="5300" dirty="0" smtClean="0"/>
              <a:t> </a:t>
            </a:r>
            <a:br>
              <a:rPr lang="pt-BR" sz="5300" dirty="0" smtClean="0"/>
            </a:br>
            <a:r>
              <a:rPr lang="pt-BR" sz="5300" u="sng" dirty="0" smtClean="0"/>
              <a:t>AUDIÊNCIA PÚBLICA</a:t>
            </a:r>
            <a:br>
              <a:rPr lang="pt-BR" sz="5300" u="sng" dirty="0" smtClean="0"/>
            </a:br>
            <a:endParaRPr lang="pt-BR" sz="5300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3429000"/>
            <a:ext cx="7272808" cy="1944216"/>
          </a:xfrm>
        </p:spPr>
        <p:txBody>
          <a:bodyPr>
            <a:normAutofit fontScale="92500" lnSpcReduction="10000"/>
          </a:bodyPr>
          <a:lstStyle/>
          <a:p>
            <a:r>
              <a:rPr lang="pt-BR" sz="4400" b="1" u="sng" dirty="0" smtClean="0"/>
              <a:t>2º </a:t>
            </a:r>
            <a:r>
              <a:rPr lang="pt-BR" sz="4400" b="1" u="sng" dirty="0" smtClean="0"/>
              <a:t>QUADRIMESTRE 2016</a:t>
            </a:r>
          </a:p>
          <a:p>
            <a:endParaRPr lang="pt-BR" sz="4400" b="1" u="sng" dirty="0" smtClean="0"/>
          </a:p>
          <a:p>
            <a:r>
              <a:rPr lang="pt-BR" sz="3000" b="1" dirty="0" smtClean="0">
                <a:solidFill>
                  <a:srgbClr val="002060"/>
                </a:solidFill>
              </a:rPr>
              <a:t>RECURSOS APLICADOS NA ÁREA DA SAÚDE</a:t>
            </a:r>
            <a:endParaRPr lang="pt-BR" sz="3000" b="1" dirty="0">
              <a:solidFill>
                <a:srgbClr val="00206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266" y="548680"/>
            <a:ext cx="5399087" cy="1080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810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608235"/>
              </p:ext>
            </p:extLst>
          </p:nvPr>
        </p:nvGraphicFramePr>
        <p:xfrm>
          <a:off x="467544" y="260655"/>
          <a:ext cx="8280920" cy="6543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1559"/>
                <a:gridCol w="1352550"/>
                <a:gridCol w="1352550"/>
                <a:gridCol w="1352550"/>
                <a:gridCol w="1449161"/>
                <a:gridCol w="1352550"/>
              </a:tblGrid>
              <a:tr h="22163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Receitas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15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Bloco de Financiamento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Transferência Fundo a Fundo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Rentabilidade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Recursos Próprios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Total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</a:tr>
              <a:tr h="38680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Federal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Estadual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49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301 - Atenção Básica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4.051.532,97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   577.146,75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88.914,83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  7.887.336,19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12.604.930,74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</a:tr>
              <a:tr h="16530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Investimento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81.600,00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43.200,00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16.247,26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                    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141.047,26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</a:tr>
              <a:tr h="2749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Convênios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                    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    -  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</a:tr>
              <a:tr h="2749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Total Atenção Básica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4.133.132,97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620.346,75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105.162,09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7.887.336,19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12.745.978,00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</a:tr>
              <a:tr h="5372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302 - Atenção de MAC Ambulatorial e Hospitalar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2.590.637,20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10.000,00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52.858,53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  6.210.436,64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8.863.932,37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</a:tr>
              <a:tr h="2749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Investimento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2.905,41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                    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2.905,41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</a:tr>
              <a:tr h="2749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Convênios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                    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    -  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</a:tr>
              <a:tr h="2749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Total MAC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2.590.637,20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10.000,00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55.763,94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6.210.436,64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8.866.837,78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</a:tr>
              <a:tr h="40499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303 -  Assistência Farmacêutica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138.196,74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42.030,00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8.763,49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     764.229,51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953.219,74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</a:tr>
              <a:tr h="2749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Investimento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                    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                 -  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</a:tr>
              <a:tr h="2749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Total Assistência Farmacêutica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138.196,74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42.030,00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8.763,49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764.229,51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953.219,74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</a:tr>
              <a:tr h="2749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305 - Vigilância em Saúde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331.753,83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33.444,18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570.602,31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935.800,32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</a:tr>
              <a:tr h="2749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Investimento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                 -  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</a:tr>
              <a:tr h="2749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Total Vigilância em Saúde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331.753,83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    -  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33.444,18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570.602,31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935.800,32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</a:tr>
              <a:tr h="2749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122 - Gestão do SUS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48.081,04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3.722.759,70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3.770.840,74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</a:tr>
              <a:tr h="2749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Investimento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                 -  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</a:tr>
              <a:tr h="2749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Total Gestão do SUS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-  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    -  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48.081,04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3.722.759,70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3.770.840,74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</a:tr>
              <a:tr h="2749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Outras Receitas do SUS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-  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    -  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2.155,29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135.545,80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137.701,09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</a:tr>
              <a:tr h="2749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TOTAL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7.193.720,74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672.376,75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253.370,03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19.290.910,15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27.410.377,67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03" marR="5903" marT="5903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18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0663725"/>
              </p:ext>
            </p:extLst>
          </p:nvPr>
        </p:nvGraphicFramePr>
        <p:xfrm>
          <a:off x="467545" y="332658"/>
          <a:ext cx="8208910" cy="63053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4131"/>
                <a:gridCol w="1200817"/>
                <a:gridCol w="1174131"/>
                <a:gridCol w="1200817"/>
                <a:gridCol w="1094076"/>
                <a:gridCol w="1094076"/>
                <a:gridCol w="1270862"/>
              </a:tblGrid>
              <a:tr h="24059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Despesas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9680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Dotação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Empenhada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Liquidada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Paga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Restos a Pagar 2015, pagos em 2016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Saldo Financeiro  em 31 /Dez/2015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Saldo Financeiro  em 31/08/2016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</a:tr>
              <a:tr h="2986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21.240.461,05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14.871.733,10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11.787.703,03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11.695.433,46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971.953,04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1.509.385,92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1.446.930,16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</a:tr>
              <a:tr h="17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1.660.336,34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624.937,00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428.328,44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427.813,44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136.033,01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-     787.938,81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-       1.210.738,00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</a:tr>
              <a:tr h="2986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               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-     176.935,68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-          176.935,68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</a:tr>
              <a:tr h="2986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22.900.797,39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15.496.670,10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12.216.031,47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12.123.246,90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1.107.986,05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544.511,43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  59.256,48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</a:tr>
              <a:tr h="2986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16.898.405,48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13.960.518,37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8.763.926,52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8.715.483,51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1.173.577,33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940.882,04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-            84.246,43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</a:tr>
              <a:tr h="2986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143.294,80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19.355,00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10.584,00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10.584,00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-       89.291,09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-            96.969,68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</a:tr>
              <a:tr h="2986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               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            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                 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</a:tr>
              <a:tr h="2986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17.041.700,28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13.979.873,37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8.774.510,52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8.726.067,51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1.173.577,33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851.590,95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-       181.216,11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</a:tr>
              <a:tr h="2986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1.533.755,49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1.172.128,52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945.736,79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908.761,88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8.049,12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94.963,37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  131.372,11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</a:tr>
              <a:tr h="2986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9.976,97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7.678,00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3.060,00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3.060,00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-       16.335,13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-            19.395,13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</a:tr>
              <a:tr h="2986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1.543.732,46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1.179.806,52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948.796,79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911.821,88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8.049,12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78.628,24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111.976,98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</a:tr>
              <a:tr h="2986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1.949.720,27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851.403,18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776.950,04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776.950,04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17.768,97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561.589,70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702.671,01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</a:tr>
              <a:tr h="2986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97.733,73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78.180,00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77.480,00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77.480,00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-       39.354,00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-          116.834,00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</a:tr>
              <a:tr h="2986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2.047.454,00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929.583,18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854.430,04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854.430,04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17.768,97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522.235,70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 585.837,01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</a:tr>
              <a:tr h="2986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4.146.000,00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2.647.763,69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2.451.053,81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2.322.948,35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204.828,23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181.859,06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   1.424.923,22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</a:tr>
              <a:tr h="2986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20.000,00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18.494,02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18.274,02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16.154,02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              -  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-       20.910,31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-            37.064,33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</a:tr>
              <a:tr h="2986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4.166.000,00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2.666.257,71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2.469.327,83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2.339.102,37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204.828,23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160.948,75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1.387.858,89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</a:tr>
              <a:tr h="2986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208.682,79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196.968,55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135.669,52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 135.545,80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     15.432,99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1.114.670,66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1.101.392,96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</a:tr>
              <a:tr h="2986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47.908.366,92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34.449.159,43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25.398.766,17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25.090.214,50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2.527.642,69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 3.272.585,73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     3.065.106,21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561" marR="6561" marT="6561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81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5623300"/>
              </p:ext>
            </p:extLst>
          </p:nvPr>
        </p:nvGraphicFramePr>
        <p:xfrm>
          <a:off x="457200" y="188639"/>
          <a:ext cx="8229600" cy="65527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5310"/>
                <a:gridCol w="1381903"/>
                <a:gridCol w="1381903"/>
                <a:gridCol w="1381903"/>
                <a:gridCol w="478581"/>
              </a:tblGrid>
              <a:tr h="21661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2º QUADRIMESTRE - 2016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661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RECEITAS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84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RECEITAS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 PREVISÃO INICIAL R$ 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 PREVISÃO ATUALIZADA (a) R$ 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050" u="none" strike="noStrike">
                          <a:effectLst/>
                        </a:rPr>
                        <a:t>RECEITAS ATUALIZADAS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2907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Até o 2º Quad/2016 (b) (R$)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% (b/a)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</a:tr>
              <a:tr h="329077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050" u="none" strike="noStrike">
                          <a:effectLst/>
                        </a:rPr>
                        <a:t>RECEITA DE IMPOSTOS LÍQUIDA E TRANSFERÊNCIAS CONSTITUCIONAIS LEGAIS (I)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 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 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</a:tr>
              <a:tr h="329077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u="none" strike="noStrike">
                          <a:effectLst/>
                        </a:rPr>
                        <a:t>Impostos (ITR, IPTU, IRRF, ITBI, ISS)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 R$               26.025.000,00 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 R$               26.025.000,00 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 R$               16.831.316,65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64,67%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</a:tr>
              <a:tr h="329077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u="none" strike="noStrike">
                          <a:effectLst/>
                        </a:rPr>
                        <a:t>Multas, Juros de Mora e Outros Encargos dos Impostos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 R$                 1.270.000,00 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 R$                 1.270.000,00 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 R$                    533.950,90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42,04%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</a:tr>
              <a:tr h="329077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u="none" strike="noStrike">
                          <a:effectLst/>
                        </a:rPr>
                        <a:t>Dívida Ativa dos Impostos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 R$                 6.834.000,00 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 R$                 6.834.000,00 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 R$                 1.029.614,82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15,07%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</a:tr>
              <a:tr h="24870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>
                          <a:effectLst/>
                        </a:rPr>
                        <a:t>Receitas de Transferências Constitucionais e Legais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 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</a:tr>
              <a:tr h="329077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u="none" strike="noStrike">
                          <a:effectLst/>
                        </a:rPr>
                        <a:t>Da União (cota-parte FPM, cota-parte ITR, Lei Kandir)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 R$               28.458.000,00 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 R$               28.458.000,00 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 R$               16.728.083,43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58,78%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</a:tr>
              <a:tr h="329077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u="none" strike="noStrike">
                          <a:effectLst/>
                        </a:rPr>
                        <a:t>Do Estado (cota-parte ICMS, cota parte IPVA, cota parte IPI)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 R$               41.682.000,00 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 R$               41.682.000,00 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 R$               30.293.470,12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72,68%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 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</a:tr>
              <a:tr h="215009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u="none" strike="noStrike">
                          <a:effectLst/>
                        </a:rPr>
                        <a:t>Total das Receitas Vinculadas a Saúde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 R$           104.269.000,00 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 R$           104.269.000,00 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 R$             65.416.435,92 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</a:tr>
              <a:tr h="215009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u="none" strike="noStrike">
                          <a:effectLst/>
                        </a:rPr>
                        <a:t>Aplicação obrigatória mínima 15% com recursos próprios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 R$              9.812.465,39 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</a:tr>
              <a:tr h="215009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u="none" strike="noStrike">
                          <a:effectLst/>
                        </a:rPr>
                        <a:t>Aplicação realizada até o 2º QUADRIMESTRE de 2016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 R$            25.398.766,17 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27,39%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</a:tr>
              <a:tr h="167560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 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</a:tr>
              <a:tr h="32907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>
                          <a:effectLst/>
                        </a:rPr>
                        <a:t>TRANSFERÊNCIA DE RECURSOS DO SISTEMA ÚNICO DE SAÚDE - SUS (II)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 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</a:tr>
              <a:tr h="329077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u="none" strike="noStrike">
                          <a:effectLst/>
                        </a:rPr>
                        <a:t>Da União para o Município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>
                          <a:effectLst/>
                        </a:rPr>
                        <a:t> R$               12.068.000,00 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>
                          <a:effectLst/>
                        </a:rPr>
                        <a:t> R$               12.068.000,00 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 R$                 7.193.720,74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59,61%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</a:tr>
              <a:tr h="329077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u="none" strike="noStrike">
                          <a:effectLst/>
                        </a:rPr>
                        <a:t>Do Estado para o Município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>
                          <a:effectLst/>
                        </a:rPr>
                        <a:t> R$                    594.000,00 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>
                          <a:effectLst/>
                        </a:rPr>
                        <a:t> R$                    594.000,00 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 R$                    672.376,75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113,19%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</a:tr>
              <a:tr h="215009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u="none" strike="noStrike">
                          <a:effectLst/>
                        </a:rPr>
                        <a:t>Demais Municípios para o Município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>
                          <a:effectLst/>
                        </a:rPr>
                        <a:t> R$                                   -   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>
                          <a:effectLst/>
                        </a:rPr>
                        <a:t> R$                                   -   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 R$                                   -  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0,00%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</a:tr>
              <a:tr h="329077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u="none" strike="noStrike">
                          <a:effectLst/>
                        </a:rPr>
                        <a:t>Outras Receitas do SUS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>
                          <a:effectLst/>
                        </a:rPr>
                        <a:t> R$                    178.000,00 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>
                          <a:effectLst/>
                        </a:rPr>
                        <a:t> R$                    178.000,00 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 R$                    121.853,12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68,46%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</a:tr>
              <a:tr h="215009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u="none" strike="noStrike">
                          <a:effectLst/>
                        </a:rPr>
                        <a:t>Total de recursos do Sistema Único de Saúde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 R$               7.987.950,61 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 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</a:tr>
              <a:tr h="2647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>
                          <a:effectLst/>
                        </a:rPr>
                        <a:t>RECEITA DE OPERAÇÕES DE CRÉDITO VINCULADAS À SAÚDE (III)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 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 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</a:tr>
              <a:tr h="215009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u="none" strike="noStrike">
                          <a:effectLst/>
                        </a:rPr>
                        <a:t>OUTRAS RECEITAS ORÇAMENTÁRIAS (RENTABILIDADE)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>
                          <a:effectLst/>
                        </a:rPr>
                        <a:t> R$                            -   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>
                          <a:effectLst/>
                        </a:rPr>
                        <a:t> R$                            -   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>
                          <a:effectLst/>
                        </a:rPr>
                        <a:t> R$                253.370,03 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 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ctr"/>
                </a:tc>
              </a:tr>
              <a:tr h="192546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u="none" strike="noStrike">
                          <a:effectLst/>
                        </a:rPr>
                        <a:t>TOTAL DAS RECEITAS PARA A SAÚDE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u="none" strike="noStrike">
                          <a:effectLst/>
                        </a:rPr>
                        <a:t> R$  12.840.000,00 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u="none" strike="noStrike">
                          <a:effectLst/>
                        </a:rPr>
                        <a:t> R$  12.840.000,00 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u="none" strike="noStrike">
                          <a:effectLst/>
                        </a:rPr>
                        <a:t> R$  33.640.086,81 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987" marR="5987" marT="598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50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2058511"/>
              </p:ext>
            </p:extLst>
          </p:nvPr>
        </p:nvGraphicFramePr>
        <p:xfrm>
          <a:off x="323528" y="260648"/>
          <a:ext cx="8229599" cy="59766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1165"/>
                <a:gridCol w="1425029"/>
                <a:gridCol w="1516286"/>
                <a:gridCol w="1591165"/>
                <a:gridCol w="1403969"/>
                <a:gridCol w="701985"/>
              </a:tblGrid>
              <a:tr h="37393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2º QUADRIMESTRE </a:t>
                      </a:r>
                      <a:r>
                        <a:rPr lang="pt-BR" sz="1400" b="1" u="none" strike="noStrike" dirty="0" smtClean="0">
                          <a:effectLst/>
                        </a:rPr>
                        <a:t>– </a:t>
                      </a:r>
                      <a:r>
                        <a:rPr lang="pt-BR" sz="1400" b="1" u="none" strike="noStrike" dirty="0">
                          <a:effectLst/>
                        </a:rPr>
                        <a:t>2016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2933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DESPESAS COM SAÚDE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908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DESPESA TOTAL COM AÇÕES E SERVIÇOS PUBLICOS DE SAÚDE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 DOTAÇÃO INICIAL EM R$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 DOTAÇÃO ATUALIZADA EM R$ 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DESPESAS EXECUTADAS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90022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Liquidadas até o 4º Bimestre de 2016 (d)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 INSCRITAS EM RESTOS A PAGAR NÃO PROCESSADOS (e)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% (</a:t>
                      </a:r>
                      <a:r>
                        <a:rPr lang="pt-BR" sz="1200" u="none" strike="noStrike" dirty="0" err="1">
                          <a:effectLst/>
                        </a:rPr>
                        <a:t>d+e</a:t>
                      </a:r>
                      <a:r>
                        <a:rPr lang="pt-BR" sz="1200" u="none" strike="noStrike" dirty="0">
                          <a:effectLst/>
                        </a:rPr>
                        <a:t>)/c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</a:tr>
              <a:tr h="54567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DESPESAS CORRENTES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R$      40.946.000,00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R$         45.977.025,08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R$           24.861.039,71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R$                2.264,10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51,89%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</a:tr>
              <a:tr h="444371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Pessoal e Encargos Sociais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R$               18.100.000,00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R$                  20.466.901,07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R$                    10.184.548,95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R$                              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21,26%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</a:tr>
              <a:tr h="444371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Juros e Encargos da Divida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R$                               -  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R$                                 -  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R$                                   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R$                              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0,00%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</a:tr>
              <a:tr h="444371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Outras Despesas Correntes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R$               22.846.000,00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R$                  25.510.124,01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R$                    14.676.490,76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R$                      2.264,10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30,63%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</a:tr>
              <a:tr h="54567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DESPESAS DE CAPITAL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R$         1.530.000,00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R$           1.931.341,84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R$                 537.726,46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R$           331.539,30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1,12%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</a:tr>
              <a:tr h="444371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Investimentos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R$                 1.530.000,00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R$                   1.931.341,84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R$                        537.726,46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R$                   331.539,30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1,12%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</a:tr>
              <a:tr h="37116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Inversões Financeiras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                                  -  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                                    -  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                                      -  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R$                              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0,00%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</a:tr>
              <a:tr h="37116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Amortização da Divida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                                  -  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                                    -  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                                      -  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R$                              -  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0,00%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</a:tr>
              <a:tr h="37116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TOTAL (IV)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R$      42.476.000,00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R$         47.908.366,92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R$           25.398.766,17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R$           333.803,40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53,02%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062" marR="7062" marT="706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870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1267828"/>
              </p:ext>
            </p:extLst>
          </p:nvPr>
        </p:nvGraphicFramePr>
        <p:xfrm>
          <a:off x="457200" y="332654"/>
          <a:ext cx="8229601" cy="51468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94920"/>
                <a:gridCol w="1368152"/>
                <a:gridCol w="1666529"/>
              </a:tblGrid>
              <a:tr h="10161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2º QUADRIMESTRE - 2016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481" marR="7481" marT="7481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162076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PARTICIPAÇÃO DAS DESPESAS COM AÇÕES E SERVIÇOS PÚBLICOS DE SAUDE NA RECEITA DE IMPOSTOS LIQUIDA E TRANSPARENCIAS CONSTITUCIONAIS E LEGAIS - LIMITE CONSTITUCIONAL &lt;15%&gt;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481" marR="7481" marT="748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effectLst/>
                        </a:rPr>
                        <a:t> PERCENTUAL APLICADO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481" marR="7481" marT="7481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7992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RECEITA DE IMPOSTOS LÍQUIDA E TRANSFERÊNCIAS CONSTITUCIONAIS LEGAIS (I)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481" marR="7481" marT="748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27,63%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481" marR="7481" marT="7481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93799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METODOLOGIA DE CÁLCULO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No quadrimestre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Acumulado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481" marR="7481" marT="7481" marB="0" anchor="ctr"/>
                </a:tc>
              </a:tr>
              <a:tr h="62533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TOTAL DE RECEITAS DE IMPOSTOS E TRANSFERÊNCIAS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 R$      28.647.298,36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 R$   65.416.435,92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481" marR="7481" marT="7481" marB="0" anchor="ctr"/>
                </a:tc>
              </a:tr>
              <a:tr h="62533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TOTAL DE DESPESAS LIQUIDADAS COM RECURSOS PRÓPRIOS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 R$        6.040.687,73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 R$   18.072.408,58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7481" marR="7481" marT="7481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47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4479807"/>
              </p:ext>
            </p:extLst>
          </p:nvPr>
        </p:nvGraphicFramePr>
        <p:xfrm>
          <a:off x="251520" y="260650"/>
          <a:ext cx="8712968" cy="55708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2761"/>
                <a:gridCol w="1488755"/>
                <a:gridCol w="1860943"/>
                <a:gridCol w="1786506"/>
                <a:gridCol w="1277939"/>
                <a:gridCol w="576064"/>
              </a:tblGrid>
              <a:tr h="6167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2º QUADRIMESTRE - 2016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9957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DESPESAS COM SAÚDE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597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DESPESAS COM SAUDE            (POR SUB FUNÇÃO)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 DOTAÇÃO INICIAL EM R$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 DOTAÇÃO ATUALIZADA EM R$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DESPESAS EXECUTADAS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97644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Liquidadas 2º </a:t>
                      </a:r>
                      <a:r>
                        <a:rPr lang="pt-BR" sz="1200" u="none" strike="noStrike" dirty="0" err="1">
                          <a:effectLst/>
                        </a:rPr>
                        <a:t>Quad</a:t>
                      </a:r>
                      <a:r>
                        <a:rPr lang="pt-BR" sz="1200" u="none" strike="noStrike" dirty="0">
                          <a:effectLst/>
                        </a:rPr>
                        <a:t>/2015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INSCRITAS EM RESTOS A PAGAR NÃO PROCESSADOS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% (</a:t>
                      </a:r>
                      <a:r>
                        <a:rPr lang="pt-BR" sz="1200" u="none" strike="noStrike" dirty="0" err="1">
                          <a:effectLst/>
                        </a:rPr>
                        <a:t>e+f</a:t>
                      </a:r>
                      <a:r>
                        <a:rPr lang="pt-BR" sz="1200" u="none" strike="noStrike" dirty="0">
                          <a:effectLst/>
                        </a:rPr>
                        <a:t>)/c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</a:tr>
              <a:tr h="459101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>
                          <a:effectLst/>
                        </a:rPr>
                        <a:t>Atenção Básica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 R$        21.293.000,00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 R$               22.900.797,39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 R$              12.216.031,47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 R$          333.611,00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26,20%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</a:tr>
              <a:tr h="650966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>
                          <a:effectLst/>
                        </a:rPr>
                        <a:t>Assistência Hospitalar e Ambulatorial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 R$        13.876.000,00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 R$               17.250.383,07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 R$                8.910.180,04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 R$                 133,20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18,60%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</a:tr>
              <a:tr h="531051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>
                          <a:effectLst/>
                        </a:rPr>
                        <a:t>Suporte Profilático e Terapeutico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 R$          1.530.000,00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 R$                 1.543.732,46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 R$                   948.796,79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 R$                        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1,98%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</a:tr>
              <a:tr h="459101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>
                          <a:effectLst/>
                        </a:rPr>
                        <a:t>Vigilância em Saúde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 R$          1.297.000,00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 R$                 2.047.454,00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 R$                   854.430,04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 R$                        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1,78%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</a:tr>
              <a:tr h="459101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>
                          <a:effectLst/>
                        </a:rPr>
                        <a:t>Outras Subfunções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 R$          4.480.000,00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 R$                 4.166.000,00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 R$                2.469.327,83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 R$                   59,20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5,15%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</a:tr>
              <a:tr h="459101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TOTAL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 R$     42.476.000,00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 R$            47.908.366,92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 R$           25.398.766,17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 R$       333.803,40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53,71%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881" marR="6881" marT="6881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67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pt-BR" sz="4000" b="1" dirty="0" smtClean="0"/>
              <a:t>A SECRETARIA MUNICIPAL DE SAÚDE</a:t>
            </a:r>
            <a:endParaRPr lang="pt-BR" sz="4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8352928" cy="3960440"/>
          </a:xfrm>
        </p:spPr>
        <p:txBody>
          <a:bodyPr>
            <a:normAutofit/>
          </a:bodyPr>
          <a:lstStyle/>
          <a:p>
            <a:r>
              <a:rPr lang="pt-BR" sz="4800" b="1" i="1" dirty="0" smtClean="0"/>
              <a:t>AGRADECE</a:t>
            </a:r>
          </a:p>
          <a:p>
            <a:r>
              <a:rPr lang="pt-BR" sz="4800" b="1" i="1" dirty="0" smtClean="0"/>
              <a:t>A PRESENÇA DE TODOS</a:t>
            </a:r>
          </a:p>
          <a:p>
            <a:r>
              <a:rPr lang="pt-BR" sz="10300" i="1" dirty="0"/>
              <a:t>FIM</a:t>
            </a:r>
            <a:endParaRPr lang="pt-BR" sz="10300" b="1" i="1" dirty="0">
              <a:solidFill>
                <a:srgbClr val="00206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266" y="548680"/>
            <a:ext cx="5399087" cy="1080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226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</TotalTime>
  <Words>1407</Words>
  <Application>Microsoft Office PowerPoint</Application>
  <PresentationFormat>Apresentação na tela (4:3)</PresentationFormat>
  <Paragraphs>507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 SECRETARIA MUNICIPAL DE SAÚDE  AUDIÊNCIA PÚBLICA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 SECRETARIA MUNICIPAL DE SAÚDE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MUNICIPAL DE SAÚDE  AUDIÊNCIA PÚBLICA</dc:title>
  <dc:creator>financas2</dc:creator>
  <cp:lastModifiedBy>Sandra Ramos</cp:lastModifiedBy>
  <cp:revision>21</cp:revision>
  <dcterms:created xsi:type="dcterms:W3CDTF">2015-05-28T20:06:53Z</dcterms:created>
  <dcterms:modified xsi:type="dcterms:W3CDTF">2016-09-27T19:18:16Z</dcterms:modified>
</cp:coreProperties>
</file>